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78" r:id="rId7"/>
    <p:sldId id="261" r:id="rId8"/>
    <p:sldId id="275" r:id="rId9"/>
    <p:sldId id="272" r:id="rId10"/>
    <p:sldId id="263" r:id="rId11"/>
    <p:sldId id="266" r:id="rId12"/>
    <p:sldId id="277" r:id="rId13"/>
    <p:sldId id="27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0929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69859-B76B-4426-BE10-26D4C9416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9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5F549-380A-4EE7-ADCB-C02EA9E78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1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BCD9-B312-43B4-973D-EF0A6714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0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33057-F68C-462B-BA9A-AE29505D0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1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FA37F-F8BD-4072-AF33-BECF3826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9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267D9-F116-4E77-A298-090B25E26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69519-EE81-4E9A-A89E-8C613074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5CECF-4355-4AAD-8A1D-1EC4B738B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3B31C-CCFA-44AB-8B36-3B10B7A0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B0A6A-5B73-4E2E-91CA-81DE44A2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9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80CEE-79D0-4928-8656-E6C883C3D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2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27CF45-C1EC-48B2-A195-5F2CB4E3D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:\BARA\MPSV-manualall\pptsablona\uvods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555776" y="1772816"/>
            <a:ext cx="5943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Zákon o integračním sociálním podniku</a:t>
            </a:r>
            <a:endParaRPr lang="en-US" sz="3200" b="1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cs-CZ" sz="3200" b="1" dirty="0">
              <a:solidFill>
                <a:srgbClr val="000066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66"/>
                </a:solidFill>
                <a:latin typeface="Arial" charset="0"/>
              </a:rPr>
              <a:t>Děkujeme za pozornost</a:t>
            </a:r>
          </a:p>
          <a:p>
            <a:pPr algn="ctr" eaLnBrk="1" hangingPunct="1">
              <a:spcBef>
                <a:spcPct val="50000"/>
              </a:spcBef>
            </a:pPr>
            <a:endParaRPr lang="cs-CZ" sz="3200" b="1" dirty="0">
              <a:solidFill>
                <a:srgbClr val="000066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cs-CZ" sz="3200" b="1" dirty="0">
              <a:solidFill>
                <a:srgbClr val="000066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cs-CZ" sz="2000" b="1" dirty="0">
              <a:solidFill>
                <a:srgbClr val="000066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cs-CZ" sz="2000" b="1" dirty="0">
              <a:solidFill>
                <a:srgbClr val="000066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cs-CZ" sz="2000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F2E95BC5-9078-54E5-4C03-FA640BEF7C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150" y="2708920"/>
            <a:ext cx="4657700" cy="114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78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66"/>
                </a:solidFill>
                <a:latin typeface="Arial" charset="0"/>
              </a:rPr>
              <a:t>Zákon o integračním sociálním podniku (ZISP)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Předpokládané datum nabytí účinnosti: 1. 1. 2025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 současné době před třetím čtením v PSP ČR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66"/>
                </a:solidFill>
                <a:latin typeface="Arial" charset="0"/>
              </a:rPr>
              <a:t>Zákon o integračním sociálním podniku (ZISP)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Integrační sociální podnik zaměstnává minimálně 30 % zaměstnanců se specifickými potřebami dle průměrného čtvrtletního přepočtu zaměstnanců  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Integrační sociální podnik po přiznání statusu veden v registru MPSV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 zapsání do registru musí žadatel doložit svoji bezúhonnost a projekt činnosti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Povinnost přidělovat minimálně 50 % zisku do integračního rezervního fondu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424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750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0066"/>
                </a:solidFill>
                <a:latin typeface="Arial" charset="0"/>
              </a:rPr>
              <a:t>Osoby se specifickými potřebami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FO vedená bezprostředně před vznikem pracovního poměru v evidenci ÚP, za posledních 24 měsíců byla v evidenci ÚP alespoň 12 měsíců a zároveň: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osobou pečující o osobu ve 3. a 4. stupni závislosti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osobou bez vzdělání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osobou do 2 let po ukončení přípravy na budoucí povolání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osobou, které byl udělen azyl nebo doplňková ochrana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osobou s exekucí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osobou nad 60 let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OZP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Klient služby sociální prevence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Osoba bez přístřeší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Osoba po VTOS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6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0066"/>
                </a:solidFill>
                <a:latin typeface="Arial" charset="0"/>
              </a:rPr>
              <a:t>Povinnosti ISP v souvislosti se zaměstnanci, kteří jsou osobami se specifickými potřebami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 základě vstupní diagnostiky (nesoucí znaky sociálního šetření) poskytuje vybraným cílovým skupinám zaměstnanců dle jejich sociální situace odpovídající podporu směřující k jejich celkové integraci do společnosti.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Sociální práce v integračním sociálním podniku je založená na individuálním plánovaní s jasně definovanými a měřitelnými cíli, jejichž plnění je pravidelně ve spolupráci sociálního pracovníka se zaměstnancem vyhodnocováno.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05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7725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ts val="1920"/>
              </a:spcBef>
            </a:pPr>
            <a:r>
              <a:rPr lang="cs-CZ" sz="2800" b="1" dirty="0">
                <a:solidFill>
                  <a:srgbClr val="000066"/>
                </a:solidFill>
                <a:latin typeface="Arial" charset="0"/>
              </a:rPr>
              <a:t>Formy podpory</a:t>
            </a: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Možno provázat výhody se stávající podporou dle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ZoZ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či příspěvkem na integrační pracovní místo</a:t>
            </a: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zadávání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veřejných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zakázek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novelizace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ZZVZ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→Zákonná definice sociálního podniku (a změna ZZVZ) usnadní přístup sociálních podniků k veřejným zakázkám:</a:t>
            </a: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Vyhrazené VZ (§ 38) pokryjí nejen </a:t>
            </a:r>
            <a:r>
              <a:rPr lang="cs-CZ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ZChTP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ale právě i integrační sociální podniky</a:t>
            </a: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Výjimka pro podlimitní veřejné zakázky pro integrační sociální podniky (§ 30)</a:t>
            </a: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Možné již nyní, ale bude usnadněno existencí zákonné definice integračního sociálního podniku → 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Bodové zvýhodnění zapojení integračního sociálního podniku v rámci hodnocení nabídek; Stanovení podmínky zapojení integračního sociálního podniku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Zvýhodnění přepočtu náhradního plnění – zvýhodněn ISP oproti běžným ZCHTP</a:t>
            </a: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887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0066"/>
                </a:solidFill>
                <a:latin typeface="Arial" charset="0"/>
              </a:rPr>
              <a:t>Příspěvek na náklady spojené se zaměstnáváním osob se specifickými potřebami</a:t>
            </a:r>
            <a:endParaRPr lang="cs-CZ" sz="2800" dirty="0">
              <a:latin typeface="Arial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Nárok vznikne, pokud zaměstnává tuto osobu alespoň v rozsahu 0,3 týdenní pracovní doby dle zákoníku práce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Daná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osoba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není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OZP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Nečerpá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tuto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osobu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jiný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příspěvek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poskytovaný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ÚP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Maximální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délky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po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kterou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tato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osoba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hodnocena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osoba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specifickými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potřebami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činí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roky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Výše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příspěvku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- 1000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Kč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měsíc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Dotčeno pozměňovacím návrhem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920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8217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0066"/>
                </a:solidFill>
                <a:latin typeface="Arial" charset="0"/>
              </a:rPr>
              <a:t>Motivační příspěvek </a:t>
            </a:r>
            <a:endParaRPr lang="cs-CZ" sz="2800" b="1" dirty="0">
              <a:solidFill>
                <a:srgbClr val="000066"/>
              </a:solidFill>
              <a:latin typeface="Arial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Získá ISP za úspěšnou pracovní integraci osoby se specifickými potřebami, pokud byla daná osoba u daného podniku zaměstnána alespoň 1 rok, přičemž délka doby, po kterou je tato osoba hodnocena pro účely příspěvku, činí 4 roky od vzniku pracovního poměru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Daná osoba uzavře do měsíce od ukončení pracovního poměru u integračního sociálního poměru pracovní smlouvu u zaměstnavatele, který není integračním sociálním podnikem či zaměstnavatelem na CHTP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Motivační příspěvek se poskytuje za období 36 měsíců od uzavření nové pracovní smlouvy dle bodu výše, a to zpětně za uplynulý kalendářní rok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Výše příspěvku činí 11 % z ročního vyměřovacího základu integrované osoby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644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BARA\MPSV-manualall\pptsablona\pru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066800" y="304800"/>
            <a:ext cx="76962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0066"/>
                </a:solidFill>
                <a:latin typeface="Arial" charset="0"/>
              </a:rPr>
              <a:t>Náhradní plnění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Novelou zákona o zaměstnanosti budou moci ISP dodávat (vedle ZCHTP) náhradní plnění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cs-CZ" b="1" dirty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2123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PPT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_SABLONY  -  Jen pro čtení" id="{78894DC2-C64A-434D-B048-134D4F0EC7AA}" vid="{113D93E0-9CF8-4351-8EE0-C18196402D1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F94AD5218EE74187C8EAC1B9CC2695" ma:contentTypeVersion="2" ma:contentTypeDescription="Vytvoří nový dokument" ma:contentTypeScope="" ma:versionID="ba8ef7145baad95c02a4c0b974196a3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bb0b85cf6ec3df31f7bbb0953499e4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8A273E-BA1D-43F3-BC40-756343A86A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618D26-20E0-453A-B853-6333964C9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2C2418B-361F-4164-A973-FD7ED24E1852}">
  <ds:schemaRefs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ZRSP_prezentace</Template>
  <TotalTime>3043</TotalTime>
  <Words>546</Words>
  <Application>Microsoft Office PowerPoint</Application>
  <PresentationFormat>Předvádění na obrazovce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Prezentace PPT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MPSV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Majzel Jakub PhDr. (MPSV)</dc:creator>
  <cp:lastModifiedBy>Majzel Jakub PhDr. (MPSV)</cp:lastModifiedBy>
  <cp:revision>19</cp:revision>
  <dcterms:created xsi:type="dcterms:W3CDTF">2023-02-01T09:52:56Z</dcterms:created>
  <dcterms:modified xsi:type="dcterms:W3CDTF">2024-10-30T10:04:20Z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0x010100E5F94AD5218EE74187C8EAC1B9CC2695</vt:lpwstr>
  </property>
</Properties>
</file>